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347" r:id="rId3"/>
    <p:sldId id="348" r:id="rId4"/>
    <p:sldId id="349" r:id="rId5"/>
    <p:sldId id="350" r:id="rId6"/>
    <p:sldId id="351" r:id="rId7"/>
    <p:sldId id="353" r:id="rId8"/>
    <p:sldId id="354" r:id="rId9"/>
    <p:sldId id="356" r:id="rId10"/>
    <p:sldId id="357" r:id="rId11"/>
    <p:sldId id="380" r:id="rId12"/>
    <p:sldId id="362" r:id="rId13"/>
    <p:sldId id="381" r:id="rId14"/>
    <p:sldId id="363" r:id="rId15"/>
    <p:sldId id="364" r:id="rId16"/>
    <p:sldId id="366" r:id="rId17"/>
    <p:sldId id="365" r:id="rId18"/>
    <p:sldId id="370" r:id="rId19"/>
    <p:sldId id="371" r:id="rId20"/>
    <p:sldId id="379" r:id="rId21"/>
    <p:sldId id="372" r:id="rId22"/>
    <p:sldId id="358" r:id="rId23"/>
    <p:sldId id="359" r:id="rId24"/>
    <p:sldId id="373" r:id="rId25"/>
    <p:sldId id="387" r:id="rId26"/>
    <p:sldId id="382" r:id="rId27"/>
    <p:sldId id="383" r:id="rId28"/>
    <p:sldId id="384" r:id="rId29"/>
    <p:sldId id="385" r:id="rId30"/>
    <p:sldId id="386" r:id="rId31"/>
    <p:sldId id="374" r:id="rId32"/>
    <p:sldId id="375" r:id="rId33"/>
    <p:sldId id="376" r:id="rId34"/>
    <p:sldId id="343" r:id="rId35"/>
    <p:sldId id="3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FE0E"/>
    <a:srgbClr val="FFFFFF"/>
    <a:srgbClr val="F7F7F7"/>
    <a:srgbClr val="2D2D2D"/>
    <a:srgbClr val="FEFEFE"/>
    <a:srgbClr val="414141"/>
    <a:srgbClr val="395A2C"/>
    <a:srgbClr val="444445"/>
    <a:srgbClr val="F0F0F0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59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211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01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327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460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71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244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739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741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jupyter.utoronto.ca/hub/user-redirect/git-pull?repo=https%3A%2F%2Fgithub.com%2FCME538%2FCME538-material&amp;urlpath=lab%2Ftree%2FCME538-material%2Flectures%2Fweek2%2Flecture2%2Fnotebooks%2Fweek2_lecture2.ipynb&amp;branch=master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andas.pydata.org/pandas-docs/stable/reference/series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893F-F3C7-4786-BADF-93FA7B12E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CME</a:t>
            </a:r>
            <a:r>
              <a:rPr lang="en-CA" b="1" dirty="0">
                <a:solidFill>
                  <a:schemeClr val="accent1"/>
                </a:solidFill>
              </a:rPr>
              <a:t>538</a:t>
            </a:r>
            <a:r>
              <a:rPr lang="en-CA" dirty="0"/>
              <a:t> Introduction </a:t>
            </a:r>
            <a:r>
              <a:rPr lang="en-CA" dirty="0">
                <a:solidFill>
                  <a:schemeClr val="accent1"/>
                </a:solidFill>
              </a:rPr>
              <a:t>to</a:t>
            </a:r>
            <a:r>
              <a:rPr lang="en-CA" dirty="0"/>
              <a:t> Data Science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D49533-4DBC-4110-BB30-D092E5E55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2640291"/>
          </a:xfrm>
        </p:spPr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r>
              <a:rPr lang="en-US" dirty="0"/>
              <a:t>Pandas </a:t>
            </a:r>
            <a:r>
              <a:rPr lang="en-US" dirty="0">
                <a:solidFill>
                  <a:schemeClr val="accent6"/>
                </a:solidFill>
              </a:rPr>
              <a:t>II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79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22169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A </a:t>
            </a:r>
            <a:r>
              <a:rPr lang="en-US" b="1" dirty="0">
                <a:solidFill>
                  <a:schemeClr val="accent6"/>
                </a:solidFill>
              </a:rPr>
              <a:t>.groupby()</a:t>
            </a:r>
            <a:r>
              <a:rPr lang="en-US" dirty="0">
                <a:solidFill>
                  <a:srgbClr val="FEFEFE"/>
                </a:solidFill>
              </a:rPr>
              <a:t> operation involves some combination of splitting the object, applying a function, and combining the results. </a:t>
            </a:r>
          </a:p>
          <a:p>
            <a:r>
              <a:rPr lang="en-US" dirty="0">
                <a:solidFill>
                  <a:srgbClr val="FEFEFE"/>
                </a:solidFill>
              </a:rPr>
              <a:t>This can be used to group large amounts of data and compute operations on these groups.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02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2D735-18B5-496F-BAE1-BEE5BFC28F3B}"/>
              </a:ext>
            </a:extLst>
          </p:cNvPr>
          <p:cNvSpPr txBox="1"/>
          <p:nvPr/>
        </p:nvSpPr>
        <p:spPr>
          <a:xfrm>
            <a:off x="5523772" y="923113"/>
            <a:ext cx="500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accent3"/>
                </a:solidFill>
              </a:rPr>
              <a:t>Split</a:t>
            </a:r>
            <a:r>
              <a:rPr lang="en-CA" sz="3200" dirty="0">
                <a:solidFill>
                  <a:schemeClr val="accent6"/>
                </a:solidFill>
              </a:rPr>
              <a:t> </a:t>
            </a:r>
            <a:r>
              <a:rPr lang="en-CA" sz="3200" b="1" dirty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en-CA" sz="3200" dirty="0">
                <a:solidFill>
                  <a:schemeClr val="accent3"/>
                </a:solidFill>
                <a:sym typeface="Wingdings" panose="05000000000000000000" pitchFamily="2" charset="2"/>
              </a:rPr>
              <a:t>Apply</a:t>
            </a:r>
            <a:r>
              <a:rPr lang="en-CA" sz="3200" b="1" dirty="0">
                <a:solidFill>
                  <a:schemeClr val="accent6"/>
                </a:solidFill>
                <a:sym typeface="Wingdings" panose="05000000000000000000" pitchFamily="2" charset="2"/>
              </a:rPr>
              <a:t>  </a:t>
            </a:r>
            <a:r>
              <a:rPr lang="en-CA" sz="3200" dirty="0">
                <a:solidFill>
                  <a:schemeClr val="accent3"/>
                </a:solidFill>
                <a:sym typeface="Wingdings" panose="05000000000000000000" pitchFamily="2" charset="2"/>
              </a:rPr>
              <a:t>Combine</a:t>
            </a:r>
            <a:endParaRPr lang="en-CA" sz="3200" dirty="0">
              <a:solidFill>
                <a:schemeClr val="accent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0BED44-F009-4FCE-A616-E60075E39117}"/>
              </a:ext>
            </a:extLst>
          </p:cNvPr>
          <p:cNvSpPr txBox="1"/>
          <p:nvPr/>
        </p:nvSpPr>
        <p:spPr>
          <a:xfrm>
            <a:off x="6878299" y="6261548"/>
            <a:ext cx="5266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chemeClr val="accent3"/>
                </a:solidFill>
              </a:rPr>
              <a:t>Image by </a:t>
            </a:r>
            <a:r>
              <a:rPr lang="fr-FR" sz="2000" dirty="0" err="1">
                <a:solidFill>
                  <a:schemeClr val="accent3"/>
                </a:solidFill>
              </a:rPr>
              <a:t>Narges</a:t>
            </a:r>
            <a:r>
              <a:rPr lang="fr-FR" sz="2000" dirty="0">
                <a:solidFill>
                  <a:schemeClr val="accent3"/>
                </a:solidFill>
              </a:rPr>
              <a:t> </a:t>
            </a:r>
            <a:r>
              <a:rPr lang="fr-FR" sz="2000" dirty="0" err="1">
                <a:solidFill>
                  <a:schemeClr val="accent3"/>
                </a:solidFill>
              </a:rPr>
              <a:t>Norouzi</a:t>
            </a:r>
            <a:r>
              <a:rPr lang="fr-FR" sz="2000" dirty="0">
                <a:solidFill>
                  <a:schemeClr val="accent3"/>
                </a:solidFill>
              </a:rPr>
              <a:t>, Lisa Yan, Josh Hug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790B027-71EB-F219-5F8E-5944876A2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192" y="2231530"/>
            <a:ext cx="8150808" cy="35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89EF92-EE46-33F5-4FAD-60C340391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313674" cy="4835479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.groupby()</a:t>
            </a:r>
          </a:p>
          <a:p>
            <a:r>
              <a:rPr lang="en-US" sz="2400" dirty="0">
                <a:solidFill>
                  <a:srgbClr val="414141"/>
                </a:solidFill>
              </a:rPr>
              <a:t>A groupby operation involves some combination of splitting the object</a:t>
            </a:r>
            <a:r>
              <a:rPr lang="en-US" sz="2400" dirty="0">
                <a:solidFill>
                  <a:schemeClr val="accent2"/>
                </a:solidFill>
              </a:rPr>
              <a:t>,</a:t>
            </a:r>
            <a:r>
              <a:rPr lang="en-US" sz="2400" dirty="0">
                <a:solidFill>
                  <a:srgbClr val="414141"/>
                </a:solidFill>
              </a:rPr>
              <a:t> applying a function</a:t>
            </a:r>
            <a:r>
              <a:rPr lang="en-US" sz="2400" dirty="0">
                <a:solidFill>
                  <a:schemeClr val="accent2"/>
                </a:solidFill>
              </a:rPr>
              <a:t>,</a:t>
            </a:r>
            <a:r>
              <a:rPr lang="en-US" sz="2400" dirty="0">
                <a:solidFill>
                  <a:srgbClr val="414141"/>
                </a:solidFill>
              </a:rPr>
              <a:t> and combining the results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400" dirty="0">
                <a:solidFill>
                  <a:srgbClr val="414141"/>
                </a:solidFill>
              </a:rPr>
              <a:t>Calling </a:t>
            </a:r>
            <a:r>
              <a:rPr lang="en-US" sz="2400" dirty="0">
                <a:solidFill>
                  <a:schemeClr val="accent2"/>
                </a:solidFill>
              </a:rPr>
              <a:t>.groupby() </a:t>
            </a:r>
            <a:r>
              <a:rPr lang="en-US" sz="2400" dirty="0">
                <a:solidFill>
                  <a:srgbClr val="414141"/>
                </a:solidFill>
              </a:rPr>
              <a:t>generates </a:t>
            </a:r>
            <a:r>
              <a:rPr lang="en-US" sz="2400" b="1" dirty="0">
                <a:solidFill>
                  <a:srgbClr val="7030A0"/>
                </a:solidFill>
              </a:rPr>
              <a:t>DataFrameGroupBy</a:t>
            </a:r>
            <a:r>
              <a:rPr lang="en-US" sz="2400" dirty="0">
                <a:solidFill>
                  <a:srgbClr val="414141"/>
                </a:solidFill>
              </a:rPr>
              <a:t> objects </a:t>
            </a:r>
            <a:r>
              <a:rPr lang="en-US" sz="2400" dirty="0">
                <a:solidFill>
                  <a:schemeClr val="accent2"/>
                </a:solidFill>
              </a:rPr>
              <a:t>→</a:t>
            </a:r>
            <a:r>
              <a:rPr lang="en-US" sz="2400" dirty="0">
                <a:solidFill>
                  <a:srgbClr val="414141"/>
                </a:solidFill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"</a:t>
            </a:r>
            <a:r>
              <a:rPr lang="en-US" sz="2400" dirty="0">
                <a:solidFill>
                  <a:srgbClr val="414141"/>
                </a:solidFill>
              </a:rPr>
              <a:t>mini</a:t>
            </a:r>
            <a:r>
              <a:rPr lang="en-US" sz="2400" dirty="0">
                <a:solidFill>
                  <a:schemeClr val="accent2"/>
                </a:solidFill>
              </a:rPr>
              <a:t>"</a:t>
            </a:r>
            <a:r>
              <a:rPr lang="en-US" sz="2400" dirty="0">
                <a:solidFill>
                  <a:srgbClr val="414141"/>
                </a:solidFill>
              </a:rPr>
              <a:t> sub-DataFrames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400" dirty="0">
                <a:solidFill>
                  <a:srgbClr val="414141"/>
                </a:solidFill>
              </a:rPr>
              <a:t>Each subframe contains all rows that correspond to a particular year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189468-0D31-1314-282D-601EED55AEC5}"/>
              </a:ext>
            </a:extLst>
          </p:cNvPr>
          <p:cNvCxnSpPr/>
          <p:nvPr/>
        </p:nvCxnSpPr>
        <p:spPr>
          <a:xfrm>
            <a:off x="6253316" y="1507888"/>
            <a:ext cx="1923190" cy="1766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598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35824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.groupby()</a:t>
            </a:r>
          </a:p>
          <a:p>
            <a:r>
              <a:rPr lang="en-US" b="1" dirty="0">
                <a:solidFill>
                  <a:schemeClr val="tx1"/>
                </a:solidFill>
              </a:rPr>
              <a:t>Split</a:t>
            </a:r>
          </a:p>
          <a:p>
            <a:r>
              <a:rPr lang="en-US" dirty="0">
                <a:solidFill>
                  <a:schemeClr val="tx1"/>
                </a:solidFill>
              </a:rPr>
              <a:t>A DataFrame is split </a:t>
            </a:r>
            <a:r>
              <a:rPr lang="en-US" dirty="0">
                <a:solidFill>
                  <a:schemeClr val="accent2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grouped</a:t>
            </a:r>
            <a:r>
              <a:rPr lang="en-US" dirty="0">
                <a:solidFill>
                  <a:schemeClr val="accent2"/>
                </a:solidFill>
              </a:rPr>
              <a:t>)</a:t>
            </a:r>
            <a:r>
              <a:rPr lang="en-US" dirty="0">
                <a:solidFill>
                  <a:srgbClr val="FEFEFE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into smaller DataFrames according to a column name or multiple column names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F2677C-E929-45D7-94AE-580094005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5" t="27439" r="1528" b="4529"/>
          <a:stretch/>
        </p:blipFill>
        <p:spPr>
          <a:xfrm>
            <a:off x="6856098" y="584293"/>
            <a:ext cx="5240422" cy="57595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CAD893-893F-40AF-AEB0-814CA7DAF36E}"/>
              </a:ext>
            </a:extLst>
          </p:cNvPr>
          <p:cNvSpPr txBox="1"/>
          <p:nvPr/>
        </p:nvSpPr>
        <p:spPr>
          <a:xfrm>
            <a:off x="10306224" y="1491992"/>
            <a:ext cx="1758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6"/>
                </a:solidFill>
              </a:rPr>
              <a:t>DataFrame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DDCC04-4EC5-4360-A941-62EC7FC1EAD6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9947190" y="1953657"/>
            <a:ext cx="1238442" cy="406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058325-8D44-46C7-961E-3BE974C62D1D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9959546" y="1953657"/>
            <a:ext cx="1226086" cy="1475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F31C7F-60A4-415A-AFE1-6E2602288F06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021330" y="1953657"/>
            <a:ext cx="1164302" cy="3532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786CEE17-208D-C0CE-2607-B3003E89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74" y="4456792"/>
            <a:ext cx="5173240" cy="223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75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4A25878-3947-8554-F91A-834EF2FCC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8542"/>
            <a:ext cx="12192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2D735-18B5-496F-BAE1-BEE5BFC28F3B}"/>
              </a:ext>
            </a:extLst>
          </p:cNvPr>
          <p:cNvSpPr txBox="1"/>
          <p:nvPr/>
        </p:nvSpPr>
        <p:spPr>
          <a:xfrm>
            <a:off x="5523772" y="923113"/>
            <a:ext cx="518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accent3"/>
                </a:solidFill>
              </a:rPr>
              <a:t>Split</a:t>
            </a:r>
            <a:r>
              <a:rPr lang="en-CA" sz="3200" b="1" dirty="0">
                <a:solidFill>
                  <a:schemeClr val="accent6"/>
                </a:solidFill>
              </a:rPr>
              <a:t> </a:t>
            </a:r>
            <a:r>
              <a:rPr lang="en-CA" sz="3200" b="1" dirty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en-CA" sz="3200" b="1" dirty="0">
                <a:solidFill>
                  <a:schemeClr val="accent3"/>
                </a:solidFill>
                <a:sym typeface="Wingdings" panose="05000000000000000000" pitchFamily="2" charset="2"/>
              </a:rPr>
              <a:t>Apply</a:t>
            </a:r>
            <a:r>
              <a:rPr lang="en-CA" sz="3200" b="1" dirty="0">
                <a:solidFill>
                  <a:schemeClr val="accent6"/>
                </a:solidFill>
                <a:sym typeface="Wingdings" panose="05000000000000000000" pitchFamily="2" charset="2"/>
              </a:rPr>
              <a:t>  </a:t>
            </a:r>
            <a:r>
              <a:rPr lang="en-CA" sz="3200" b="1" dirty="0">
                <a:solidFill>
                  <a:schemeClr val="accent3"/>
                </a:solidFill>
                <a:sym typeface="Wingdings" panose="05000000000000000000" pitchFamily="2" charset="2"/>
              </a:rPr>
              <a:t>Combine</a:t>
            </a:r>
            <a:endParaRPr lang="en-CA" sz="3200" b="1" dirty="0">
              <a:solidFill>
                <a:schemeClr val="accent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0BED44-F009-4FCE-A616-E60075E39117}"/>
              </a:ext>
            </a:extLst>
          </p:cNvPr>
          <p:cNvSpPr txBox="1"/>
          <p:nvPr/>
        </p:nvSpPr>
        <p:spPr>
          <a:xfrm>
            <a:off x="6878299" y="6261548"/>
            <a:ext cx="5266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chemeClr val="accent3"/>
                </a:solidFill>
              </a:rPr>
              <a:t>Image by </a:t>
            </a:r>
            <a:r>
              <a:rPr lang="fr-FR" sz="2000" dirty="0" err="1">
                <a:solidFill>
                  <a:schemeClr val="accent3"/>
                </a:solidFill>
              </a:rPr>
              <a:t>Narges</a:t>
            </a:r>
            <a:r>
              <a:rPr lang="fr-FR" sz="2000" dirty="0">
                <a:solidFill>
                  <a:schemeClr val="accent3"/>
                </a:solidFill>
              </a:rPr>
              <a:t> </a:t>
            </a:r>
            <a:r>
              <a:rPr lang="fr-FR" sz="2000" dirty="0" err="1">
                <a:solidFill>
                  <a:schemeClr val="accent3"/>
                </a:solidFill>
              </a:rPr>
              <a:t>Norouzi</a:t>
            </a:r>
            <a:r>
              <a:rPr lang="fr-FR" sz="2000" dirty="0">
                <a:solidFill>
                  <a:schemeClr val="accent3"/>
                </a:solidFill>
              </a:rPr>
              <a:t>, Lisa Yan, Josh Hug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6BB082-B58B-8CB0-119C-0E8357745F66}"/>
              </a:ext>
            </a:extLst>
          </p:cNvPr>
          <p:cNvCxnSpPr>
            <a:cxnSpLocks/>
          </p:cNvCxnSpPr>
          <p:nvPr/>
        </p:nvCxnSpPr>
        <p:spPr>
          <a:xfrm>
            <a:off x="8235499" y="1445342"/>
            <a:ext cx="1722613" cy="2111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5A7469-5E3A-77E3-3C55-4FC38B780F58}"/>
              </a:ext>
            </a:extLst>
          </p:cNvPr>
          <p:cNvCxnSpPr>
            <a:cxnSpLocks/>
          </p:cNvCxnSpPr>
          <p:nvPr/>
        </p:nvCxnSpPr>
        <p:spPr>
          <a:xfrm flipH="1">
            <a:off x="9511552" y="1445342"/>
            <a:ext cx="80799" cy="2111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2D599C-3D12-C2E6-7477-6583B1A61E7D}"/>
              </a:ext>
            </a:extLst>
          </p:cNvPr>
          <p:cNvSpPr txBox="1"/>
          <p:nvPr/>
        </p:nvSpPr>
        <p:spPr>
          <a:xfrm>
            <a:off x="10460304" y="1579261"/>
            <a:ext cx="1547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accent3"/>
                </a:solidFill>
              </a:rPr>
              <a:t>Index becomes year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1305DE-06CA-88FA-C784-E67A4169FDB0}"/>
              </a:ext>
            </a:extLst>
          </p:cNvPr>
          <p:cNvCxnSpPr>
            <a:cxnSpLocks/>
          </p:cNvCxnSpPr>
          <p:nvPr/>
        </p:nvCxnSpPr>
        <p:spPr>
          <a:xfrm>
            <a:off x="10783806" y="2594924"/>
            <a:ext cx="0" cy="5317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C258E7-460E-5780-3A8E-B9189050DDD5}"/>
              </a:ext>
            </a:extLst>
          </p:cNvPr>
          <p:cNvSpPr txBox="1"/>
          <p:nvPr/>
        </p:nvSpPr>
        <p:spPr>
          <a:xfrm>
            <a:off x="29495" y="1269810"/>
            <a:ext cx="1547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accent3"/>
                </a:solidFill>
              </a:rPr>
              <a:t>Index is</a:t>
            </a:r>
          </a:p>
          <a:p>
            <a:r>
              <a:rPr lang="en-CA" sz="2000" dirty="0">
                <a:solidFill>
                  <a:schemeClr val="accent3"/>
                </a:solidFill>
              </a:rPr>
              <a:t>monotonic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C40C02-484B-0B9F-002E-A93A8306226A}"/>
              </a:ext>
            </a:extLst>
          </p:cNvPr>
          <p:cNvCxnSpPr>
            <a:cxnSpLocks/>
          </p:cNvCxnSpPr>
          <p:nvPr/>
        </p:nvCxnSpPr>
        <p:spPr>
          <a:xfrm>
            <a:off x="169565" y="1961267"/>
            <a:ext cx="0" cy="5317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906E58-BF69-9F8E-53A5-B6AFF73EDBA7}"/>
              </a:ext>
            </a:extLst>
          </p:cNvPr>
          <p:cNvSpPr txBox="1"/>
          <p:nvPr/>
        </p:nvSpPr>
        <p:spPr>
          <a:xfrm>
            <a:off x="14715" y="249542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42A2C5-BFA9-02C3-A869-DCA8C51D18EA}"/>
              </a:ext>
            </a:extLst>
          </p:cNvPr>
          <p:cNvSpPr txBox="1"/>
          <p:nvPr/>
        </p:nvSpPr>
        <p:spPr>
          <a:xfrm>
            <a:off x="14715" y="297738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FBB9F-DF05-90B2-E791-AAA5025111D4}"/>
              </a:ext>
            </a:extLst>
          </p:cNvPr>
          <p:cNvSpPr txBox="1"/>
          <p:nvPr/>
        </p:nvSpPr>
        <p:spPr>
          <a:xfrm>
            <a:off x="14715" y="345259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5DEC68-97E7-B468-53A0-F183EBDBB558}"/>
              </a:ext>
            </a:extLst>
          </p:cNvPr>
          <p:cNvSpPr txBox="1"/>
          <p:nvPr/>
        </p:nvSpPr>
        <p:spPr>
          <a:xfrm>
            <a:off x="14715" y="39261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7B874-6D9E-0375-9FAC-7BF6A146A0D1}"/>
              </a:ext>
            </a:extLst>
          </p:cNvPr>
          <p:cNvSpPr txBox="1"/>
          <p:nvPr/>
        </p:nvSpPr>
        <p:spPr>
          <a:xfrm>
            <a:off x="14715" y="439977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33D56-16C6-EF54-55F5-CA52CB480DDC}"/>
              </a:ext>
            </a:extLst>
          </p:cNvPr>
          <p:cNvSpPr txBox="1"/>
          <p:nvPr/>
        </p:nvSpPr>
        <p:spPr>
          <a:xfrm>
            <a:off x="14715" y="487875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1817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E39FB1A-1B0D-49CC-86E5-E4C5365E1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r="4075"/>
          <a:stretch/>
        </p:blipFill>
        <p:spPr>
          <a:xfrm>
            <a:off x="2129481" y="1843662"/>
            <a:ext cx="7933038" cy="46618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32D735-18B5-496F-BAE1-BEE5BFC28F3B}"/>
              </a:ext>
            </a:extLst>
          </p:cNvPr>
          <p:cNvSpPr txBox="1"/>
          <p:nvPr/>
        </p:nvSpPr>
        <p:spPr>
          <a:xfrm>
            <a:off x="5523772" y="923113"/>
            <a:ext cx="518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accent3"/>
                </a:solidFill>
              </a:rPr>
              <a:t>Split</a:t>
            </a:r>
            <a:r>
              <a:rPr lang="en-CA" sz="3200" b="1" dirty="0">
                <a:solidFill>
                  <a:schemeClr val="accent6"/>
                </a:solidFill>
              </a:rPr>
              <a:t> </a:t>
            </a:r>
            <a:r>
              <a:rPr lang="en-CA" sz="3200" b="1" dirty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en-CA" sz="3200" b="1" dirty="0">
                <a:solidFill>
                  <a:schemeClr val="accent3"/>
                </a:solidFill>
                <a:sym typeface="Wingdings" panose="05000000000000000000" pitchFamily="2" charset="2"/>
              </a:rPr>
              <a:t>Apply</a:t>
            </a:r>
            <a:r>
              <a:rPr lang="en-CA" sz="3200" b="1" dirty="0">
                <a:solidFill>
                  <a:schemeClr val="accent6"/>
                </a:solidFill>
                <a:sym typeface="Wingdings" panose="05000000000000000000" pitchFamily="2" charset="2"/>
              </a:rPr>
              <a:t>  </a:t>
            </a:r>
            <a:r>
              <a:rPr lang="en-CA" sz="3200" b="1" dirty="0">
                <a:solidFill>
                  <a:schemeClr val="accent3"/>
                </a:solidFill>
                <a:sym typeface="Wingdings" panose="05000000000000000000" pitchFamily="2" charset="2"/>
              </a:rPr>
              <a:t>Combine</a:t>
            </a:r>
            <a:endParaRPr lang="en-CA" sz="3200" b="1" dirty="0">
              <a:solidFill>
                <a:schemeClr val="accent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0BED44-F009-4FCE-A616-E60075E39117}"/>
              </a:ext>
            </a:extLst>
          </p:cNvPr>
          <p:cNvSpPr txBox="1"/>
          <p:nvPr/>
        </p:nvSpPr>
        <p:spPr>
          <a:xfrm>
            <a:off x="9732986" y="6211565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chemeClr val="accent3"/>
                </a:solidFill>
              </a:rPr>
              <a:t>Image by Josh Hug</a:t>
            </a:r>
          </a:p>
        </p:txBody>
      </p:sp>
    </p:spTree>
    <p:extLst>
      <p:ext uri="{BB962C8B-B14F-4D97-AF65-F5344CB8AC3E}">
        <p14:creationId xmlns:p14="http://schemas.microsoft.com/office/powerpoint/2010/main" val="4259930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.groupby()</a:t>
            </a:r>
          </a:p>
          <a:p>
            <a:r>
              <a:rPr lang="en-US" b="1" dirty="0">
                <a:solidFill>
                  <a:srgbClr val="FEFEFE"/>
                </a:solidFill>
              </a:rPr>
              <a:t>Apply</a:t>
            </a:r>
          </a:p>
          <a:p>
            <a:r>
              <a:rPr lang="en-US" dirty="0">
                <a:solidFill>
                  <a:srgbClr val="FEFEFE"/>
                </a:solidFill>
              </a:rPr>
              <a:t>We can apply a number of functions, both built-in and custom, to these smaller grouped DataFrames.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Aggregation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Transformation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Filtering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Applying our own 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5640D2-F079-40E4-8675-FA25DF19D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78" t="28079" r="949" b="17394"/>
          <a:stretch/>
        </p:blipFill>
        <p:spPr>
          <a:xfrm>
            <a:off x="6894610" y="606391"/>
            <a:ext cx="5242846" cy="55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72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.groupby()</a:t>
            </a:r>
          </a:p>
          <a:p>
            <a:r>
              <a:rPr lang="en-US" b="1" dirty="0">
                <a:solidFill>
                  <a:srgbClr val="FEFEFE"/>
                </a:solidFill>
              </a:rPr>
              <a:t>Combine</a:t>
            </a:r>
          </a:p>
          <a:p>
            <a:r>
              <a:rPr lang="en-US" dirty="0">
                <a:solidFill>
                  <a:srgbClr val="FEFEFE"/>
                </a:solidFill>
              </a:rPr>
              <a:t>Lastly, we combine the output into a new DataFrame where the index is set to the </a:t>
            </a:r>
            <a:r>
              <a:rPr lang="en-US" b="1" dirty="0">
                <a:solidFill>
                  <a:schemeClr val="accent6"/>
                </a:solidFill>
              </a:rPr>
              <a:t>.groupby() </a:t>
            </a:r>
            <a:r>
              <a:rPr lang="en-US" dirty="0">
                <a:solidFill>
                  <a:srgbClr val="FEFEFE"/>
                </a:solidFill>
              </a:rPr>
              <a:t>key (‘</a:t>
            </a:r>
            <a:r>
              <a:rPr lang="en-US" dirty="0">
                <a:solidFill>
                  <a:schemeClr val="accent6"/>
                </a:solidFill>
              </a:rPr>
              <a:t>Name</a:t>
            </a:r>
            <a:r>
              <a:rPr lang="en-US" dirty="0">
                <a:solidFill>
                  <a:srgbClr val="FEFEFE"/>
                </a:solidFill>
              </a:rPr>
              <a:t>’)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5640D2-F079-40E4-8675-FA25DF19D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78" t="28079" r="949" b="17394"/>
          <a:stretch/>
        </p:blipFill>
        <p:spPr>
          <a:xfrm>
            <a:off x="6894610" y="606391"/>
            <a:ext cx="5242846" cy="55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.groupby()</a:t>
            </a:r>
          </a:p>
          <a:p>
            <a:r>
              <a:rPr lang="en-US" dirty="0">
                <a:solidFill>
                  <a:srgbClr val="FEFEFE"/>
                </a:solidFill>
              </a:rPr>
              <a:t>You cannot take the sum of a Series of strings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This can be confusing and lead to problems if you don’t understand what’s happening under the hood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endParaRPr lang="en-US" dirty="0">
              <a:solidFill>
                <a:srgbClr val="FEFEF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5640D2-F079-40E4-8675-FA25DF19D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78" t="28079" r="949" b="17394"/>
          <a:stretch/>
        </p:blipFill>
        <p:spPr>
          <a:xfrm>
            <a:off x="6894610" y="606391"/>
            <a:ext cx="5242846" cy="5578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1D153-E3CF-41D7-94E3-26F043DB4420}"/>
              </a:ext>
            </a:extLst>
          </p:cNvPr>
          <p:cNvSpPr txBox="1"/>
          <p:nvPr/>
        </p:nvSpPr>
        <p:spPr>
          <a:xfrm>
            <a:off x="9198242" y="4788511"/>
            <a:ext cx="17588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6"/>
                </a:solidFill>
              </a:rPr>
              <a:t>Where did these columns go?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A3D196-7EB1-4747-A030-D7DB5875FC5B}"/>
              </a:ext>
            </a:extLst>
          </p:cNvPr>
          <p:cNvCxnSpPr>
            <a:cxnSpLocks/>
          </p:cNvCxnSpPr>
          <p:nvPr/>
        </p:nvCxnSpPr>
        <p:spPr>
          <a:xfrm flipH="1" flipV="1">
            <a:off x="7526957" y="1543859"/>
            <a:ext cx="2550693" cy="3232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3C482E-5B1A-4973-9408-0F3852613109}"/>
              </a:ext>
            </a:extLst>
          </p:cNvPr>
          <p:cNvCxnSpPr>
            <a:cxnSpLocks/>
          </p:cNvCxnSpPr>
          <p:nvPr/>
        </p:nvCxnSpPr>
        <p:spPr>
          <a:xfrm flipH="1" flipV="1">
            <a:off x="8017845" y="1543859"/>
            <a:ext cx="2059805" cy="3232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02B4D4-1967-43B3-AF2E-3AE1E8CFF442}"/>
              </a:ext>
            </a:extLst>
          </p:cNvPr>
          <p:cNvCxnSpPr>
            <a:cxnSpLocks/>
          </p:cNvCxnSpPr>
          <p:nvPr/>
        </p:nvCxnSpPr>
        <p:spPr>
          <a:xfrm flipH="1" flipV="1">
            <a:off x="9182502" y="1543860"/>
            <a:ext cx="895148" cy="3232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F517B1A-4035-930A-719E-29ECD75C0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29" t="49834" r="14500" b="34604"/>
          <a:stretch/>
        </p:blipFill>
        <p:spPr>
          <a:xfrm>
            <a:off x="1177342" y="4985918"/>
            <a:ext cx="2201986" cy="158006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59114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.groupby()</a:t>
            </a:r>
          </a:p>
          <a:p>
            <a:r>
              <a:rPr lang="en-US" dirty="0">
                <a:solidFill>
                  <a:srgbClr val="FEFEFE"/>
                </a:solidFill>
              </a:rPr>
              <a:t>Let’s import the elections dataset.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11F5B-7BF9-4DB6-8EC4-7B5D0A6AA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79" t="27587" r="921" b="31149"/>
          <a:stretch/>
        </p:blipFill>
        <p:spPr>
          <a:xfrm>
            <a:off x="6848479" y="525691"/>
            <a:ext cx="5307565" cy="42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1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.groupby()</a:t>
            </a:r>
          </a:p>
          <a:p>
            <a:r>
              <a:rPr lang="en-US" dirty="0">
                <a:solidFill>
                  <a:srgbClr val="FEFEFE"/>
                </a:solidFill>
              </a:rPr>
              <a:t>Let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>
                <a:solidFill>
                  <a:srgbClr val="FEFEFE"/>
                </a:solidFill>
              </a:rPr>
              <a:t>s apply max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We have to be careful when using aggregation functions.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the results might be misinterpreted to say that Woodrow Wilson ran for election in 2016. Why is this happening?</a:t>
            </a:r>
          </a:p>
          <a:p>
            <a:r>
              <a:rPr lang="en-US" dirty="0">
                <a:solidFill>
                  <a:srgbClr val="FEFEFE"/>
                </a:solidFill>
              </a:rPr>
              <a:t>Every column is calculated independently! Among Democrats: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Last year they ran: 2016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Alphabetically latest candidate name: Woodrow Wilson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Highest number of votes: 69498516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Alphabetically latest Result ['loss', 'win']: win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Highest % of vote: 61.34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B23FD-2C22-425E-801D-DBB3C6EC0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79" t="29062" r="921" b="9963"/>
          <a:stretch/>
        </p:blipFill>
        <p:spPr>
          <a:xfrm>
            <a:off x="6976154" y="581034"/>
            <a:ext cx="5093927" cy="60507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A9CC0E-9725-81B1-D044-FFA1DB8B7091}"/>
              </a:ext>
            </a:extLst>
          </p:cNvPr>
          <p:cNvSpPr/>
          <p:nvPr/>
        </p:nvSpPr>
        <p:spPr>
          <a:xfrm>
            <a:off x="838200" y="2536723"/>
            <a:ext cx="5678634" cy="4095082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AA10D-9D4C-EC38-53F6-009E11B34F3F}"/>
              </a:ext>
            </a:extLst>
          </p:cNvPr>
          <p:cNvSpPr txBox="1"/>
          <p:nvPr/>
        </p:nvSpPr>
        <p:spPr>
          <a:xfrm>
            <a:off x="838200" y="3810357"/>
            <a:ext cx="468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2FE0E"/>
                </a:solidFill>
              </a:rPr>
              <a:t>Do you see anything misleading?</a:t>
            </a:r>
          </a:p>
        </p:txBody>
      </p:sp>
    </p:spTree>
    <p:extLst>
      <p:ext uri="{BB962C8B-B14F-4D97-AF65-F5344CB8AC3E}">
        <p14:creationId xmlns:p14="http://schemas.microsoft.com/office/powerpoint/2010/main" val="372841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String </a:t>
            </a:r>
            <a:r>
              <a:rPr lang="en-US" b="1" dirty="0">
                <a:solidFill>
                  <a:schemeClr val="accent6"/>
                </a:solidFill>
              </a:rPr>
              <a:t>.str </a:t>
            </a:r>
            <a:r>
              <a:rPr lang="en-US" dirty="0">
                <a:solidFill>
                  <a:srgbClr val="FEFEFE"/>
                </a:solidFill>
              </a:rPr>
              <a:t>Methods</a:t>
            </a:r>
          </a:p>
          <a:p>
            <a:r>
              <a:rPr lang="en-US" dirty="0">
                <a:solidFill>
                  <a:srgbClr val="FEFEFE"/>
                </a:solidFill>
              </a:rPr>
              <a:t>Grouping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51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.groupby()</a:t>
            </a:r>
          </a:p>
          <a:p>
            <a:r>
              <a:rPr lang="en-US" dirty="0">
                <a:solidFill>
                  <a:srgbClr val="FEFEFE"/>
                </a:solidFill>
              </a:rPr>
              <a:t>Let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>
                <a:solidFill>
                  <a:srgbClr val="FEFEFE"/>
                </a:solidFill>
              </a:rPr>
              <a:t>s apply max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We have to be careful when using aggregation functions.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the results might be misinterpreted to say that Woodrow Wilson ran for election in 2016. Why is this happening?</a:t>
            </a:r>
          </a:p>
          <a:p>
            <a:r>
              <a:rPr lang="en-US" dirty="0">
                <a:solidFill>
                  <a:srgbClr val="FEFEFE"/>
                </a:solidFill>
              </a:rPr>
              <a:t>Every column is calculated independently! Among Democrats: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Last year they ran: 2016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Alphabetically latest candidate name: Woodrow Wilson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Highest number of votes: 69498516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Alphabetically latest Result ['loss', 'win']: win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Highest % of vote: 61.34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B23FD-2C22-425E-801D-DBB3C6EC0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79" t="29062" r="921" b="9963"/>
          <a:stretch/>
        </p:blipFill>
        <p:spPr>
          <a:xfrm>
            <a:off x="6976154" y="581034"/>
            <a:ext cx="5093927" cy="6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5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.groupby()</a:t>
            </a:r>
          </a:p>
          <a:p>
            <a:r>
              <a:rPr lang="en-US" dirty="0">
                <a:solidFill>
                  <a:srgbClr val="FEFEFE"/>
                </a:solidFill>
              </a:rPr>
              <a:t>Here, we are using the aggregation </a:t>
            </a:r>
            <a:r>
              <a:rPr lang="en-US" dirty="0">
                <a:solidFill>
                  <a:schemeClr val="accent6"/>
                </a:solidFill>
              </a:rPr>
              <a:t>.agg() </a:t>
            </a:r>
            <a:r>
              <a:rPr lang="en-US" dirty="0">
                <a:solidFill>
                  <a:srgbClr val="FEFEFE"/>
                </a:solidFill>
              </a:rPr>
              <a:t>method to apply the </a:t>
            </a:r>
            <a:r>
              <a:rPr lang="en-US" dirty="0">
                <a:solidFill>
                  <a:schemeClr val="accent6"/>
                </a:solidFill>
              </a:rPr>
              <a:t>.max() </a:t>
            </a:r>
            <a:r>
              <a:rPr lang="en-US" dirty="0">
                <a:solidFill>
                  <a:srgbClr val="FEFEFE"/>
                </a:solidFill>
              </a:rPr>
              <a:t>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Note that </a:t>
            </a:r>
            <a:r>
              <a:rPr lang="en-US" dirty="0">
                <a:solidFill>
                  <a:schemeClr val="accent6"/>
                </a:solidFill>
              </a:rPr>
              <a:t>.agg(max)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dirty="0">
                <a:solidFill>
                  <a:schemeClr val="accent6"/>
                </a:solidFill>
              </a:rPr>
              <a:t>.max()</a:t>
            </a:r>
            <a:r>
              <a:rPr lang="en-US" dirty="0">
                <a:solidFill>
                  <a:srgbClr val="FEFEFE"/>
                </a:solidFill>
              </a:rPr>
              <a:t> result in the same output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The aggregation </a:t>
            </a:r>
            <a:r>
              <a:rPr lang="en-US" dirty="0">
                <a:solidFill>
                  <a:schemeClr val="accent6"/>
                </a:solidFill>
              </a:rPr>
              <a:t>.agg() </a:t>
            </a:r>
            <a:r>
              <a:rPr lang="en-US" dirty="0">
                <a:solidFill>
                  <a:srgbClr val="FEFEFE"/>
                </a:solidFill>
              </a:rPr>
              <a:t>method can apply built-in function (</a:t>
            </a:r>
            <a:r>
              <a:rPr lang="en-US" dirty="0">
                <a:solidFill>
                  <a:schemeClr val="accent6"/>
                </a:solidFill>
              </a:rPr>
              <a:t>min</a:t>
            </a:r>
            <a:r>
              <a:rPr lang="en-US" dirty="0">
                <a:solidFill>
                  <a:srgbClr val="FEFEFE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max</a:t>
            </a:r>
            <a:r>
              <a:rPr lang="en-US" dirty="0">
                <a:solidFill>
                  <a:srgbClr val="FEFEFE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mean</a:t>
            </a:r>
            <a:r>
              <a:rPr lang="en-US" dirty="0">
                <a:solidFill>
                  <a:srgbClr val="FEFEFE"/>
                </a:solidFill>
              </a:rPr>
              <a:t>, etc.) and custom functions as well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B23FD-2C22-425E-801D-DBB3C6EC0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79" t="29062" r="921" b="9963"/>
          <a:stretch/>
        </p:blipFill>
        <p:spPr>
          <a:xfrm>
            <a:off x="6976154" y="581034"/>
            <a:ext cx="5093927" cy="6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91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Let’s switch back to the baby names dataset and apply a custom function.</a:t>
            </a:r>
          </a:p>
          <a:p>
            <a:r>
              <a:rPr lang="en-US" dirty="0">
                <a:solidFill>
                  <a:srgbClr val="FEFEFE"/>
                </a:solidFill>
              </a:rPr>
              <a:t>Let’s say we want to find out which name has seen the greatest change in popularity.</a:t>
            </a:r>
          </a:p>
          <a:p>
            <a:r>
              <a:rPr lang="en-US" dirty="0">
                <a:solidFill>
                  <a:srgbClr val="FEFEFE"/>
                </a:solidFill>
              </a:rPr>
              <a:t>To do this, we’ll use the absolute max/min difference.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AMMD = max(count) - min(count)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00631-1490-44FA-B1D2-25BFBC885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76" t="47544" r="13652" b="33421"/>
          <a:stretch/>
        </p:blipFill>
        <p:spPr>
          <a:xfrm>
            <a:off x="7372573" y="1383662"/>
            <a:ext cx="4220877" cy="2698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4DC7E9-F202-4D7C-9A37-C32CE0A31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80" t="68714" r="8957" b="23842"/>
          <a:stretch/>
        </p:blipFill>
        <p:spPr>
          <a:xfrm>
            <a:off x="7372573" y="4409986"/>
            <a:ext cx="3981227" cy="8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23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Let’s switch back to the baby names dataset and apply a custom function.</a:t>
            </a:r>
          </a:p>
          <a:p>
            <a:r>
              <a:rPr lang="en-US" dirty="0">
                <a:solidFill>
                  <a:srgbClr val="FEFEFE"/>
                </a:solidFill>
              </a:rPr>
              <a:t>Let’s say we want to find out which name has seen the greatest change in popularity.</a:t>
            </a:r>
          </a:p>
          <a:p>
            <a:r>
              <a:rPr lang="en-US" dirty="0">
                <a:solidFill>
                  <a:srgbClr val="FEFEFE"/>
                </a:solidFill>
              </a:rPr>
              <a:t>To do this, we’ll use the absolute max/min difference.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AMMD = max(count) - min(count)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1E17AA-4DA9-470F-9475-EF02170F6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80" t="34397" r="1352" b="16650"/>
          <a:stretch/>
        </p:blipFill>
        <p:spPr>
          <a:xfrm>
            <a:off x="6837619" y="565294"/>
            <a:ext cx="5283733" cy="43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9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EFEFE"/>
                </a:solidFill>
              </a:rPr>
              <a:t>So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EFEFE"/>
                </a:solidFill>
              </a:rPr>
              <a:t> we will want to do the following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Group the data by name: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Jennifer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Matt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Karl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Calculate the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rgbClr val="FEFEFE"/>
                </a:solidFill>
              </a:rPr>
              <a:t> for each name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Create a new DataFrame including names and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We can do this using </a:t>
            </a:r>
            <a:r>
              <a:rPr lang="en-US" b="1" dirty="0">
                <a:solidFill>
                  <a:schemeClr val="accent6"/>
                </a:solidFill>
              </a:rPr>
              <a:t>.groupby()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.agg()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51C33-591B-4CE6-B320-681734324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3" t="32064" r="951" b="6122"/>
          <a:stretch/>
        </p:blipFill>
        <p:spPr>
          <a:xfrm>
            <a:off x="6803840" y="554952"/>
            <a:ext cx="5368281" cy="6085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4ABA80-7EB8-A1C3-9762-1A35EAE6CC32}"/>
              </a:ext>
            </a:extLst>
          </p:cNvPr>
          <p:cNvSpPr/>
          <p:nvPr/>
        </p:nvSpPr>
        <p:spPr>
          <a:xfrm>
            <a:off x="7940531" y="648468"/>
            <a:ext cx="4046958" cy="2568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A42C6-B090-1CF1-5611-315655568D1C}"/>
              </a:ext>
            </a:extLst>
          </p:cNvPr>
          <p:cNvSpPr/>
          <p:nvPr/>
        </p:nvSpPr>
        <p:spPr>
          <a:xfrm>
            <a:off x="6803840" y="3429000"/>
            <a:ext cx="5313435" cy="3232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57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EFEFE"/>
                </a:solidFill>
              </a:rPr>
              <a:t>So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EFEFE"/>
                </a:solidFill>
              </a:rPr>
              <a:t> we will want to do the following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Group the data by name: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Jennifer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Matt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Karl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Calculate the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rgbClr val="FEFEFE"/>
                </a:solidFill>
              </a:rPr>
              <a:t> for each name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Create a new DataFrame including names and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We can do this using </a:t>
            </a:r>
            <a:r>
              <a:rPr lang="en-US" b="1" dirty="0">
                <a:solidFill>
                  <a:schemeClr val="accent6"/>
                </a:solidFill>
              </a:rPr>
              <a:t>.groupby()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.agg()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51C33-591B-4CE6-B320-681734324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3" t="32064" r="951" b="6122"/>
          <a:stretch/>
        </p:blipFill>
        <p:spPr>
          <a:xfrm>
            <a:off x="6803840" y="554952"/>
            <a:ext cx="5368281" cy="6085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4ABA80-7EB8-A1C3-9762-1A35EAE6CC32}"/>
              </a:ext>
            </a:extLst>
          </p:cNvPr>
          <p:cNvSpPr/>
          <p:nvPr/>
        </p:nvSpPr>
        <p:spPr>
          <a:xfrm>
            <a:off x="9356377" y="648468"/>
            <a:ext cx="2631112" cy="2568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A42C6-B090-1CF1-5611-315655568D1C}"/>
              </a:ext>
            </a:extLst>
          </p:cNvPr>
          <p:cNvSpPr/>
          <p:nvPr/>
        </p:nvSpPr>
        <p:spPr>
          <a:xfrm>
            <a:off x="6803840" y="3429000"/>
            <a:ext cx="5313435" cy="3232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4A1665-B1BF-7976-3196-4A63B19A3B0F}"/>
              </a:ext>
            </a:extLst>
          </p:cNvPr>
          <p:cNvSpPr/>
          <p:nvPr/>
        </p:nvSpPr>
        <p:spPr>
          <a:xfrm>
            <a:off x="8699092" y="648467"/>
            <a:ext cx="527499" cy="2568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7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EFEFE"/>
                </a:solidFill>
              </a:rPr>
              <a:t>So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EFEFE"/>
                </a:solidFill>
              </a:rPr>
              <a:t> we will want to do the following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Group the data by name: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Jennifer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Matt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Karl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Calculate the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rgbClr val="FEFEFE"/>
                </a:solidFill>
              </a:rPr>
              <a:t> for each name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Create a new DataFrame including names and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We can do this using </a:t>
            </a:r>
            <a:r>
              <a:rPr lang="en-US" b="1" dirty="0">
                <a:solidFill>
                  <a:schemeClr val="accent6"/>
                </a:solidFill>
              </a:rPr>
              <a:t>.groupby()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.agg()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51C33-591B-4CE6-B320-681734324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3" t="32064" r="951" b="6122"/>
          <a:stretch/>
        </p:blipFill>
        <p:spPr>
          <a:xfrm>
            <a:off x="6803840" y="554952"/>
            <a:ext cx="5368281" cy="6085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4ABA80-7EB8-A1C3-9762-1A35EAE6CC32}"/>
              </a:ext>
            </a:extLst>
          </p:cNvPr>
          <p:cNvSpPr/>
          <p:nvPr/>
        </p:nvSpPr>
        <p:spPr>
          <a:xfrm>
            <a:off x="9356377" y="648468"/>
            <a:ext cx="2631112" cy="2568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A42C6-B090-1CF1-5611-315655568D1C}"/>
              </a:ext>
            </a:extLst>
          </p:cNvPr>
          <p:cNvSpPr/>
          <p:nvPr/>
        </p:nvSpPr>
        <p:spPr>
          <a:xfrm>
            <a:off x="6803840" y="3429000"/>
            <a:ext cx="5313435" cy="3232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40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EFEFE"/>
                </a:solidFill>
              </a:rPr>
              <a:t>So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EFEFE"/>
                </a:solidFill>
              </a:rPr>
              <a:t> we will want to do the following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Group the data by name: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Jennifer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Matt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Karl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Calculate the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rgbClr val="FEFEFE"/>
                </a:solidFill>
              </a:rPr>
              <a:t> for each name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Create a new DataFrame including names and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We can do this using </a:t>
            </a:r>
            <a:r>
              <a:rPr lang="en-US" b="1" dirty="0">
                <a:solidFill>
                  <a:schemeClr val="accent6"/>
                </a:solidFill>
              </a:rPr>
              <a:t>.groupby()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.agg()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51C33-591B-4CE6-B320-681734324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3" t="32064" r="951" b="6122"/>
          <a:stretch/>
        </p:blipFill>
        <p:spPr>
          <a:xfrm>
            <a:off x="6803840" y="554952"/>
            <a:ext cx="5368281" cy="6085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4ABA80-7EB8-A1C3-9762-1A35EAE6CC32}"/>
              </a:ext>
            </a:extLst>
          </p:cNvPr>
          <p:cNvSpPr/>
          <p:nvPr/>
        </p:nvSpPr>
        <p:spPr>
          <a:xfrm>
            <a:off x="10365165" y="648468"/>
            <a:ext cx="1622323" cy="2568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A42C6-B090-1CF1-5611-315655568D1C}"/>
              </a:ext>
            </a:extLst>
          </p:cNvPr>
          <p:cNvSpPr/>
          <p:nvPr/>
        </p:nvSpPr>
        <p:spPr>
          <a:xfrm>
            <a:off x="6803840" y="3429000"/>
            <a:ext cx="5313435" cy="3232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04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EFEFE"/>
                </a:solidFill>
              </a:rPr>
              <a:t>So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EFEFE"/>
                </a:solidFill>
              </a:rPr>
              <a:t> we will want to do the following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Group the data by name: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Jennifer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Matt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Karl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Calculate the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rgbClr val="FEFEFE"/>
                </a:solidFill>
              </a:rPr>
              <a:t> for each name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Create a new DataFrame including names and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We can do this using </a:t>
            </a:r>
            <a:r>
              <a:rPr lang="en-US" b="1" dirty="0">
                <a:solidFill>
                  <a:schemeClr val="accent6"/>
                </a:solidFill>
              </a:rPr>
              <a:t>.groupby()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.agg()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51C33-591B-4CE6-B320-681734324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3" t="32064" r="951" b="6122"/>
          <a:stretch/>
        </p:blipFill>
        <p:spPr>
          <a:xfrm>
            <a:off x="6803840" y="554952"/>
            <a:ext cx="5368281" cy="6085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4ABA80-7EB8-A1C3-9762-1A35EAE6CC32}"/>
              </a:ext>
            </a:extLst>
          </p:cNvPr>
          <p:cNvSpPr/>
          <p:nvPr/>
        </p:nvSpPr>
        <p:spPr>
          <a:xfrm>
            <a:off x="10819417" y="648468"/>
            <a:ext cx="359862" cy="2568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A42C6-B090-1CF1-5611-315655568D1C}"/>
              </a:ext>
            </a:extLst>
          </p:cNvPr>
          <p:cNvSpPr/>
          <p:nvPr/>
        </p:nvSpPr>
        <p:spPr>
          <a:xfrm>
            <a:off x="6803840" y="3429000"/>
            <a:ext cx="5313435" cy="3232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45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EFEFE"/>
                </a:solidFill>
              </a:rPr>
              <a:t>So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EFEFE"/>
                </a:solidFill>
              </a:rPr>
              <a:t> we will want to do the following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Group the data by name: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Jennifer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Matt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Karl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Calculate the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rgbClr val="FEFEFE"/>
                </a:solidFill>
              </a:rPr>
              <a:t> for each name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Create a new DataFrame including names and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We can do this using </a:t>
            </a:r>
            <a:r>
              <a:rPr lang="en-US" b="1" dirty="0">
                <a:solidFill>
                  <a:schemeClr val="accent6"/>
                </a:solidFill>
              </a:rPr>
              <a:t>.groupby()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.agg()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51C33-591B-4CE6-B320-681734324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3" t="32064" r="951" b="6122"/>
          <a:stretch/>
        </p:blipFill>
        <p:spPr>
          <a:xfrm>
            <a:off x="6803840" y="554952"/>
            <a:ext cx="5368281" cy="60853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9A42C6-B090-1CF1-5611-315655568D1C}"/>
              </a:ext>
            </a:extLst>
          </p:cNvPr>
          <p:cNvSpPr/>
          <p:nvPr/>
        </p:nvSpPr>
        <p:spPr>
          <a:xfrm>
            <a:off x="6803840" y="3429000"/>
            <a:ext cx="5313435" cy="3232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6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EFEFE"/>
                </a:solidFill>
              </a:rPr>
              <a:t>String </a:t>
            </a:r>
            <a:r>
              <a:rPr lang="en-US" b="1" dirty="0">
                <a:solidFill>
                  <a:schemeClr val="accent6"/>
                </a:solidFill>
              </a:rPr>
              <a:t>.str </a:t>
            </a:r>
            <a:r>
              <a:rPr lang="en-US" b="1" dirty="0">
                <a:solidFill>
                  <a:srgbClr val="FEFEFE"/>
                </a:solidFill>
              </a:rPr>
              <a:t>Methods</a:t>
            </a:r>
          </a:p>
          <a:p>
            <a:r>
              <a:rPr lang="en-US" dirty="0">
                <a:solidFill>
                  <a:srgbClr val="FEFEFE"/>
                </a:solidFill>
              </a:rPr>
              <a:t>Grouping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0389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EFEFE"/>
                </a:solidFill>
              </a:rPr>
              <a:t>So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EFEFE"/>
                </a:solidFill>
              </a:rPr>
              <a:t> we will want to do the following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Group the data by name: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Jennifer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Matt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DataFrame for Karl</a:t>
            </a:r>
          </a:p>
          <a:p>
            <a:pPr lvl="2"/>
            <a:r>
              <a:rPr lang="en-US" dirty="0">
                <a:solidFill>
                  <a:srgbClr val="FEFEFE"/>
                </a:solidFill>
              </a:rPr>
              <a:t>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Calculate the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rgbClr val="FEFEFE"/>
                </a:solidFill>
              </a:rPr>
              <a:t> for each name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EFEFE"/>
                </a:solidFill>
              </a:rPr>
              <a:t>Create a new DataFrame including names and </a:t>
            </a:r>
            <a:r>
              <a:rPr lang="en-US" b="1" dirty="0">
                <a:solidFill>
                  <a:schemeClr val="accent6"/>
                </a:solidFill>
              </a:rPr>
              <a:t>ammd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We can do this using </a:t>
            </a:r>
            <a:r>
              <a:rPr lang="en-US" b="1" dirty="0">
                <a:solidFill>
                  <a:schemeClr val="accent6"/>
                </a:solidFill>
              </a:rPr>
              <a:t>.groupby()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.agg()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51C33-591B-4CE6-B320-681734324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3" t="32064" r="951" b="6122"/>
          <a:stretch/>
        </p:blipFill>
        <p:spPr>
          <a:xfrm>
            <a:off x="6803840" y="554952"/>
            <a:ext cx="5368281" cy="60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97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.groupby()</a:t>
            </a:r>
          </a:p>
          <a:p>
            <a:r>
              <a:rPr lang="en-US" b="1" dirty="0">
                <a:solidFill>
                  <a:srgbClr val="FEFEFE"/>
                </a:solidFill>
              </a:rPr>
              <a:t>Apply</a:t>
            </a:r>
          </a:p>
          <a:p>
            <a:r>
              <a:rPr lang="en-US" dirty="0">
                <a:solidFill>
                  <a:srgbClr val="FEFEFE"/>
                </a:solidFill>
              </a:rPr>
              <a:t>We can apply a number of functions, both built-in and custom, to these smaller grouped DataFrames.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Aggregation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Transformation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Filtering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Applying our own function</a:t>
            </a:r>
          </a:p>
        </p:txBody>
      </p:sp>
    </p:spTree>
    <p:extLst>
      <p:ext uri="{BB962C8B-B14F-4D97-AF65-F5344CB8AC3E}">
        <p14:creationId xmlns:p14="http://schemas.microsoft.com/office/powerpoint/2010/main" val="247212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618901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.filter()</a:t>
            </a:r>
          </a:p>
          <a:p>
            <a:r>
              <a:rPr lang="en-US" dirty="0">
                <a:solidFill>
                  <a:srgbClr val="414141"/>
                </a:solidFill>
              </a:rPr>
              <a:t>Filter gives a copy of the original DataFrame where row r is included if its group obeys the given condition.</a:t>
            </a:r>
          </a:p>
          <a:p>
            <a:r>
              <a:rPr lang="en-US" dirty="0">
                <a:solidFill>
                  <a:srgbClr val="414141"/>
                </a:solidFill>
              </a:rPr>
              <a:t>Note: Filtering is done per GROUP, not per ROW.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72C60F-A484-4EFF-87EB-3849C2DABFAE}"/>
              </a:ext>
            </a:extLst>
          </p:cNvPr>
          <p:cNvGrpSpPr/>
          <p:nvPr/>
        </p:nvGrpSpPr>
        <p:grpSpPr>
          <a:xfrm>
            <a:off x="4535424" y="1651886"/>
            <a:ext cx="7534656" cy="4682684"/>
            <a:chOff x="6010655" y="2255519"/>
            <a:chExt cx="5864353" cy="3596641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531B577A-CD2E-4920-97F7-AF372EF8D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35" t="13502" r="1606" b="3116"/>
            <a:stretch/>
          </p:blipFill>
          <p:spPr>
            <a:xfrm>
              <a:off x="6010655" y="2255519"/>
              <a:ext cx="5803393" cy="35600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A88FD7-CE1F-4B69-8256-5425C684DEDB}"/>
                </a:ext>
              </a:extLst>
            </p:cNvPr>
            <p:cNvSpPr/>
            <p:nvPr/>
          </p:nvSpPr>
          <p:spPr>
            <a:xfrm>
              <a:off x="11484864" y="5535168"/>
              <a:ext cx="390144" cy="316992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8B9C82-1E40-4DEC-9358-111E0293D549}"/>
              </a:ext>
            </a:extLst>
          </p:cNvPr>
          <p:cNvSpPr txBox="1"/>
          <p:nvPr/>
        </p:nvSpPr>
        <p:spPr>
          <a:xfrm>
            <a:off x="9732986" y="6211565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chemeClr val="accent3"/>
                </a:solidFill>
              </a:rPr>
              <a:t>Image by Josh Hug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5A4A0-A645-7FFA-D419-119A1FB770A2}"/>
              </a:ext>
            </a:extLst>
          </p:cNvPr>
          <p:cNvSpPr txBox="1"/>
          <p:nvPr/>
        </p:nvSpPr>
        <p:spPr>
          <a:xfrm>
            <a:off x="4492957" y="706119"/>
            <a:ext cx="660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Only include data from months with more than 10 million in revenue.</a:t>
            </a:r>
          </a:p>
        </p:txBody>
      </p:sp>
    </p:spTree>
    <p:extLst>
      <p:ext uri="{BB962C8B-B14F-4D97-AF65-F5344CB8AC3E}">
        <p14:creationId xmlns:p14="http://schemas.microsoft.com/office/powerpoint/2010/main" val="3232224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Grouping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8634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.filter()</a:t>
            </a:r>
          </a:p>
          <a:p>
            <a:r>
              <a:rPr lang="en-US" dirty="0">
                <a:solidFill>
                  <a:srgbClr val="FEFEFE"/>
                </a:solidFill>
              </a:rPr>
              <a:t>Filter gives a copy of the original DataFrame where row r is included if its group obeys the given condition.</a:t>
            </a:r>
          </a:p>
          <a:p>
            <a:r>
              <a:rPr lang="en-US" dirty="0">
                <a:solidFill>
                  <a:srgbClr val="FEFEFE"/>
                </a:solidFill>
              </a:rPr>
              <a:t>Note: Filtering is done per GROUP, not per ROW.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63620-5DDE-47AD-9297-76451D33D35D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F4BBA-3BF9-4F3A-AC1C-68705585D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00" t="22233" r="1300" b="15545"/>
          <a:stretch/>
        </p:blipFill>
        <p:spPr>
          <a:xfrm>
            <a:off x="6798408" y="560780"/>
            <a:ext cx="5381400" cy="46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27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Practice</a:t>
            </a:r>
            <a:r>
              <a:rPr lang="en-CA" b="1" dirty="0">
                <a:solidFill>
                  <a:schemeClr val="accent6"/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27884" cy="483547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Launch the Lecture 2.2 notebook from Quercus and review the material from this lecture in more detail</a:t>
            </a:r>
            <a:r>
              <a:rPr lang="en-CA" dirty="0">
                <a:solidFill>
                  <a:schemeClr val="accent6"/>
                </a:solidFill>
              </a:rPr>
              <a:t>.</a:t>
            </a:r>
          </a:p>
          <a:p>
            <a:r>
              <a:rPr lang="en-CA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CA" dirty="0">
              <a:solidFill>
                <a:schemeClr val="accent6"/>
              </a:solidFill>
            </a:endParaRPr>
          </a:p>
          <a:p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960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893F-F3C7-4786-BADF-93FA7B12E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CME</a:t>
            </a:r>
            <a:r>
              <a:rPr lang="en-CA" b="1" dirty="0">
                <a:solidFill>
                  <a:schemeClr val="accent1"/>
                </a:solidFill>
              </a:rPr>
              <a:t>538</a:t>
            </a:r>
            <a:r>
              <a:rPr lang="en-CA" dirty="0"/>
              <a:t> Introduction </a:t>
            </a:r>
            <a:r>
              <a:rPr lang="en-CA" dirty="0">
                <a:solidFill>
                  <a:schemeClr val="accent1"/>
                </a:solidFill>
              </a:rPr>
              <a:t>to</a:t>
            </a:r>
            <a:r>
              <a:rPr lang="en-CA" dirty="0"/>
              <a:t> Data Science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D49533-4DBC-4110-BB30-D092E5E55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2640291"/>
          </a:xfrm>
        </p:spPr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r>
              <a:rPr lang="en-US" dirty="0"/>
              <a:t>Pandas </a:t>
            </a:r>
            <a:r>
              <a:rPr lang="en-US" dirty="0">
                <a:solidFill>
                  <a:schemeClr val="accent6"/>
                </a:solidFill>
              </a:rPr>
              <a:t>II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B194-E2C0-422A-A1EF-932C292B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String </a:t>
            </a:r>
            <a:r>
              <a:rPr lang="en-CA" b="1" dirty="0">
                <a:solidFill>
                  <a:schemeClr val="accent6"/>
                </a:solidFill>
              </a:rPr>
              <a:t>.str </a:t>
            </a:r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4A5E-42DE-47C8-82BE-6B3C1B3A1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47411" cy="4835479"/>
          </a:xfrm>
        </p:spPr>
        <p:txBody>
          <a:bodyPr/>
          <a:lstStyle/>
          <a:p>
            <a:r>
              <a:rPr lang="en-US" dirty="0"/>
              <a:t>The Pandas library provides a suite of tools for string/text manipulation.</a:t>
            </a:r>
          </a:p>
          <a:p>
            <a:r>
              <a:rPr lang="en-US" b="1" dirty="0">
                <a:solidFill>
                  <a:schemeClr val="accent6"/>
                </a:solidFill>
              </a:rPr>
              <a:t>.str </a:t>
            </a:r>
            <a:r>
              <a:rPr lang="en-US" dirty="0"/>
              <a:t>provides access to vectorized string functions for Series and Index.</a:t>
            </a:r>
            <a:endParaRPr lang="en-CA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0CC2616-930E-40C0-BA03-7A475184C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8A12-CB4B-46A2-BA0E-824F6B2E1D42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253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B194-E2C0-422A-A1EF-932C292B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String </a:t>
            </a:r>
            <a:r>
              <a:rPr lang="en-CA" b="1" dirty="0">
                <a:solidFill>
                  <a:schemeClr val="accent6"/>
                </a:solidFill>
              </a:rPr>
              <a:t>.str </a:t>
            </a:r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4A5E-42DE-47C8-82BE-6B3C1B3A1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06979" cy="4835479"/>
          </a:xfrm>
        </p:spPr>
        <p:txBody>
          <a:bodyPr/>
          <a:lstStyle/>
          <a:p>
            <a:r>
              <a:rPr lang="en-US" dirty="0"/>
              <a:t>Let’s review some useful</a:t>
            </a:r>
            <a:r>
              <a:rPr lang="en-US" b="1" dirty="0">
                <a:solidFill>
                  <a:schemeClr val="accent6"/>
                </a:solidFill>
              </a:rPr>
              <a:t> .str</a:t>
            </a:r>
            <a:r>
              <a:rPr lang="en-US" dirty="0"/>
              <a:t> methods using the Baby Names dataset.</a:t>
            </a:r>
          </a:p>
          <a:p>
            <a:r>
              <a:rPr lang="en-US" dirty="0"/>
              <a:t>These are baby names from the state of New York from 1910 to 2018.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E784B-DB78-4A32-93F1-3B97E2AFFF09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5A685-0FB2-4FA4-8269-4D0D7292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76" t="47544" r="13652" b="33421"/>
          <a:stretch/>
        </p:blipFill>
        <p:spPr>
          <a:xfrm>
            <a:off x="7372573" y="1383662"/>
            <a:ext cx="4220877" cy="2698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46684E-BFC6-446E-B679-1C67C59EB4B2}"/>
              </a:ext>
            </a:extLst>
          </p:cNvPr>
          <p:cNvSpPr txBox="1"/>
          <p:nvPr/>
        </p:nvSpPr>
        <p:spPr>
          <a:xfrm>
            <a:off x="6961187" y="6101980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State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0337A-4706-49E6-9E16-27D141865729}"/>
              </a:ext>
            </a:extLst>
          </p:cNvPr>
          <p:cNvSpPr txBox="1"/>
          <p:nvPr/>
        </p:nvSpPr>
        <p:spPr>
          <a:xfrm>
            <a:off x="10310048" y="6101971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Name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473B8-3C3B-4655-948E-167491A52D14}"/>
              </a:ext>
            </a:extLst>
          </p:cNvPr>
          <p:cNvSpPr txBox="1"/>
          <p:nvPr/>
        </p:nvSpPr>
        <p:spPr>
          <a:xfrm>
            <a:off x="9181790" y="6101971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Year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4A64D3-1FA3-48E6-B6D5-D4729438EBDC}"/>
              </a:ext>
            </a:extLst>
          </p:cNvPr>
          <p:cNvSpPr txBox="1"/>
          <p:nvPr/>
        </p:nvSpPr>
        <p:spPr>
          <a:xfrm>
            <a:off x="11363478" y="6101971"/>
            <a:ext cx="694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Count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D58544-656F-4FDE-AD82-71A834ED619D}"/>
              </a:ext>
            </a:extLst>
          </p:cNvPr>
          <p:cNvSpPr txBox="1"/>
          <p:nvPr/>
        </p:nvSpPr>
        <p:spPr>
          <a:xfrm>
            <a:off x="8108766" y="6102604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Sex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EDE63-304A-4612-9C28-1B2D4891E97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303140" y="3910264"/>
            <a:ext cx="1254926" cy="2191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70632F-7880-43C7-A763-66216B87F07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450719" y="3909639"/>
            <a:ext cx="750679" cy="2192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5BD963-910C-49D3-B37E-1149E4C724A8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523743" y="3909639"/>
            <a:ext cx="152917" cy="2192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4639D7-E610-4907-A195-BA004B2822D0}"/>
              </a:ext>
            </a:extLst>
          </p:cNvPr>
          <p:cNvCxnSpPr>
            <a:cxnSpLocks/>
          </p:cNvCxnSpPr>
          <p:nvPr/>
        </p:nvCxnSpPr>
        <p:spPr>
          <a:xfrm flipH="1" flipV="1">
            <a:off x="10381108" y="3909639"/>
            <a:ext cx="237631" cy="2192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6874D6-04AC-4970-8828-EDCB03651BFA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1229377" y="3909639"/>
            <a:ext cx="481312" cy="2192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719A55-BEA0-4B0F-BCA4-ED5967E7B8D3}"/>
              </a:ext>
            </a:extLst>
          </p:cNvPr>
          <p:cNvSpPr txBox="1"/>
          <p:nvPr/>
        </p:nvSpPr>
        <p:spPr>
          <a:xfrm>
            <a:off x="7018185" y="4535572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6"/>
                </a:solidFill>
              </a:rPr>
              <a:t>Index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5CE6FF-D871-470A-9C3E-E516B343DB4B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46961" y="3909639"/>
            <a:ext cx="505207" cy="62593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6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B194-E2C0-422A-A1EF-932C292B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String </a:t>
            </a:r>
            <a:r>
              <a:rPr lang="en-CA" b="1" dirty="0">
                <a:solidFill>
                  <a:schemeClr val="accent6"/>
                </a:solidFill>
              </a:rPr>
              <a:t>.str </a:t>
            </a:r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4A5E-42DE-47C8-82BE-6B3C1B3A1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6979" cy="27286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So, let’s say you want to filter the DataFrame to only include names that start with the letter ‘J’. </a:t>
            </a:r>
          </a:p>
          <a:p>
            <a:pPr lvl="1"/>
            <a:r>
              <a:rPr lang="en-US" dirty="0"/>
              <a:t>John</a:t>
            </a:r>
          </a:p>
          <a:p>
            <a:pPr lvl="1"/>
            <a:r>
              <a:rPr lang="en-US" dirty="0"/>
              <a:t>Janice</a:t>
            </a:r>
          </a:p>
          <a:p>
            <a:pPr lvl="1"/>
            <a:r>
              <a:rPr lang="en-US" dirty="0"/>
              <a:t>Josephine</a:t>
            </a:r>
          </a:p>
          <a:p>
            <a:pPr lvl="1"/>
            <a:r>
              <a:rPr lang="en-US" dirty="0"/>
              <a:t>Jane</a:t>
            </a:r>
          </a:p>
          <a:p>
            <a:r>
              <a:rPr lang="en-US" dirty="0"/>
              <a:t>We could use the </a:t>
            </a:r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/>
              <a:t>operator and input a list of Booleans.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E784B-DB78-4A32-93F1-3B97E2AFFF09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B0B4B7-65AE-41D2-96C0-BD86EB8AC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22" t="33856" r="1366" b="12151"/>
          <a:stretch/>
        </p:blipFill>
        <p:spPr>
          <a:xfrm>
            <a:off x="6848455" y="526309"/>
            <a:ext cx="5304561" cy="4842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45BE9-39CF-781B-1FBD-F5BD69ECA9A3}"/>
              </a:ext>
            </a:extLst>
          </p:cNvPr>
          <p:cNvSpPr txBox="1"/>
          <p:nvPr/>
        </p:nvSpPr>
        <p:spPr>
          <a:xfrm>
            <a:off x="1081949" y="4554303"/>
            <a:ext cx="4926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b="1" dirty="0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r>
              <a:rPr lang="en-US" b="1" dirty="0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name in </a:t>
            </a:r>
            <a:r>
              <a:rPr lang="en-US" b="1" dirty="0" err="1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by_names</a:t>
            </a:r>
            <a:r>
              <a:rPr lang="en-US" b="1" dirty="0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[‘Name’]:</a:t>
            </a:r>
          </a:p>
          <a:p>
            <a:r>
              <a:rPr lang="en-US" b="1" dirty="0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name[0] == ‘J’:</a:t>
            </a:r>
          </a:p>
          <a:p>
            <a:r>
              <a:rPr lang="en-US" b="1" dirty="0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 err="1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my_list.append</a:t>
            </a:r>
            <a:r>
              <a:rPr lang="en-US" b="1" dirty="0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r>
              <a:rPr lang="en-US" b="1" dirty="0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else:</a:t>
            </a:r>
          </a:p>
          <a:p>
            <a:r>
              <a:rPr lang="en-US" b="1" dirty="0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 err="1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my_list.append</a:t>
            </a:r>
            <a:r>
              <a:rPr lang="en-US" b="1" dirty="0">
                <a:solidFill>
                  <a:srgbClr val="15FF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(False)</a:t>
            </a:r>
          </a:p>
        </p:txBody>
      </p:sp>
    </p:spTree>
    <p:extLst>
      <p:ext uri="{BB962C8B-B14F-4D97-AF65-F5344CB8AC3E}">
        <p14:creationId xmlns:p14="http://schemas.microsoft.com/office/powerpoint/2010/main" val="862658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B194-E2C0-422A-A1EF-932C292B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String </a:t>
            </a:r>
            <a:r>
              <a:rPr lang="en-CA" b="1" dirty="0">
                <a:solidFill>
                  <a:schemeClr val="accent6"/>
                </a:solidFill>
              </a:rPr>
              <a:t>.str </a:t>
            </a:r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4A5E-42DE-47C8-82BE-6B3C1B3A1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06979" cy="4835479"/>
          </a:xfrm>
        </p:spPr>
        <p:txBody>
          <a:bodyPr/>
          <a:lstStyle/>
          <a:p>
            <a:r>
              <a:rPr lang="en-US" dirty="0"/>
              <a:t>So, let’s say you want to filter the DataFrame to only include names that start with the letter ‘J’. </a:t>
            </a:r>
          </a:p>
          <a:p>
            <a:pPr lvl="1"/>
            <a:r>
              <a:rPr lang="en-US" dirty="0"/>
              <a:t>John</a:t>
            </a:r>
          </a:p>
          <a:p>
            <a:pPr lvl="1"/>
            <a:r>
              <a:rPr lang="en-US" dirty="0"/>
              <a:t>Janice</a:t>
            </a:r>
          </a:p>
          <a:p>
            <a:pPr lvl="1"/>
            <a:r>
              <a:rPr lang="en-US" dirty="0"/>
              <a:t>Josephine</a:t>
            </a:r>
          </a:p>
          <a:p>
            <a:pPr lvl="1"/>
            <a:r>
              <a:rPr lang="en-US" dirty="0"/>
              <a:t>Jane</a:t>
            </a:r>
          </a:p>
          <a:p>
            <a:r>
              <a:rPr lang="en-US" dirty="0"/>
              <a:t>We could also use </a:t>
            </a:r>
            <a:r>
              <a:rPr lang="en-US" b="1" dirty="0">
                <a:solidFill>
                  <a:schemeClr val="accent6"/>
                </a:solidFill>
              </a:rPr>
              <a:t>.str.startswith(‘J’)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E784B-DB78-4A32-93F1-3B97E2AFFF09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C9B4A-CD36-48E7-90A1-2509CFE863CA}"/>
              </a:ext>
            </a:extLst>
          </p:cNvPr>
          <p:cNvSpPr txBox="1"/>
          <p:nvPr/>
        </p:nvSpPr>
        <p:spPr>
          <a:xfrm>
            <a:off x="838200" y="5714987"/>
            <a:ext cx="5145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3"/>
                </a:solidFill>
              </a:rPr>
              <a:t>This method is preferable.</a:t>
            </a:r>
          </a:p>
          <a:p>
            <a:r>
              <a:rPr lang="en-CA" sz="2400" b="1" dirty="0">
                <a:solidFill>
                  <a:schemeClr val="accent3"/>
                </a:solidFill>
              </a:rPr>
              <a:t>- Idiomatic, easy to understand.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04DDBF-70F4-4198-8E62-E1E3F728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5" t="24904" r="1445" b="10048"/>
          <a:stretch/>
        </p:blipFill>
        <p:spPr>
          <a:xfrm>
            <a:off x="6859088" y="537831"/>
            <a:ext cx="5262029" cy="57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4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B194-E2C0-422A-A1EF-932C292B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String </a:t>
            </a:r>
            <a:r>
              <a:rPr lang="en-CA" b="1" dirty="0">
                <a:solidFill>
                  <a:schemeClr val="accent6"/>
                </a:solidFill>
              </a:rPr>
              <a:t>.str </a:t>
            </a:r>
            <a:r>
              <a:rPr lang="en-CA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4A5E-42DE-47C8-82BE-6B3C1B3A1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06979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.str </a:t>
            </a:r>
            <a:r>
              <a:rPr lang="en-US" dirty="0">
                <a:solidFill>
                  <a:srgbClr val="FEFEFE"/>
                </a:solidFill>
              </a:rPr>
              <a:t>has many other useful methods.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.str.contains()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.str.lower()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.str.upper()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.str.capitalize()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.str.count()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.str.isdigit()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.str.replace()</a:t>
            </a:r>
          </a:p>
          <a:p>
            <a:r>
              <a:rPr lang="en-CA" dirty="0">
                <a:solidFill>
                  <a:srgbClr val="FEFEFE"/>
                </a:solidFill>
              </a:rPr>
              <a:t>More </a:t>
            </a:r>
            <a:r>
              <a:rPr lang="en-CA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CA" dirty="0">
                <a:solidFill>
                  <a:srgbClr val="FEFEFE"/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E784B-DB78-4A32-93F1-3B97E2AFFF09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33317-0586-4080-AC5C-5605FC6B5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48" t="23546" r="1401" b="32229"/>
          <a:stretch/>
        </p:blipFill>
        <p:spPr>
          <a:xfrm>
            <a:off x="6847367" y="606056"/>
            <a:ext cx="5252486" cy="389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6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String </a:t>
            </a:r>
            <a:r>
              <a:rPr lang="en-US" b="1" dirty="0">
                <a:solidFill>
                  <a:schemeClr val="accent6"/>
                </a:solidFill>
              </a:rPr>
              <a:t>.str </a:t>
            </a:r>
            <a:r>
              <a:rPr lang="en-US" dirty="0">
                <a:solidFill>
                  <a:srgbClr val="FEFEFE"/>
                </a:solidFill>
              </a:rPr>
              <a:t>Methods</a:t>
            </a:r>
          </a:p>
          <a:p>
            <a:r>
              <a:rPr lang="en-US" b="1" dirty="0">
                <a:solidFill>
                  <a:srgbClr val="FEFEFE"/>
                </a:solidFill>
              </a:rPr>
              <a:t>Grouping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447304"/>
      </p:ext>
    </p:extLst>
  </p:cSld>
  <p:clrMapOvr>
    <a:masterClrMapping/>
  </p:clrMapOvr>
</p:sld>
</file>

<file path=ppt/theme/theme1.xml><?xml version="1.0" encoding="utf-8"?>
<a:theme xmlns:a="http://schemas.openxmlformats.org/drawingml/2006/main" name="CME538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ME538_Theme" id="{DCCCEB3A-1126-4899-8747-E90825775742}" vid="{E468FFBD-BE18-4D37-B782-F25FF97B54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CME538_Theme</Template>
  <TotalTime>38747</TotalTime>
  <Words>1488</Words>
  <Application>Microsoft Office PowerPoint</Application>
  <PresentationFormat>Widescreen</PresentationFormat>
  <Paragraphs>243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Courier New</vt:lpstr>
      <vt:lpstr>Segoe UI</vt:lpstr>
      <vt:lpstr>Wingdings</vt:lpstr>
      <vt:lpstr>CME538_Theme</vt:lpstr>
      <vt:lpstr>CME538 Introduction to Data Science</vt:lpstr>
      <vt:lpstr>Pandas II</vt:lpstr>
      <vt:lpstr>Pandas II</vt:lpstr>
      <vt:lpstr>String .str Methods</vt:lpstr>
      <vt:lpstr>String .str Methods</vt:lpstr>
      <vt:lpstr>String .str Methods</vt:lpstr>
      <vt:lpstr>String .str Methods</vt:lpstr>
      <vt:lpstr>String .str Methods</vt:lpstr>
      <vt:lpstr>Pandas II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Practice!</vt:lpstr>
      <vt:lpstr>CME538 Introduction to Data 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CME538 Introduction to Data Science</dc:title>
  <dc:creator>Sebastian Goodfellow</dc:creator>
  <cp:lastModifiedBy>Sebastian Goodfellow</cp:lastModifiedBy>
  <cp:revision>379</cp:revision>
  <dcterms:created xsi:type="dcterms:W3CDTF">2020-06-06T13:31:37Z</dcterms:created>
  <dcterms:modified xsi:type="dcterms:W3CDTF">2023-09-14T15:03:14Z</dcterms:modified>
</cp:coreProperties>
</file>